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3"/>
  </p:notesMasterIdLst>
  <p:sldIdLst>
    <p:sldId id="256" r:id="rId2"/>
    <p:sldId id="279" r:id="rId3"/>
    <p:sldId id="258" r:id="rId4"/>
    <p:sldId id="259" r:id="rId5"/>
    <p:sldId id="283" r:id="rId6"/>
    <p:sldId id="280" r:id="rId7"/>
    <p:sldId id="281" r:id="rId8"/>
    <p:sldId id="282" r:id="rId9"/>
    <p:sldId id="257" r:id="rId10"/>
    <p:sldId id="261" r:id="rId11"/>
    <p:sldId id="262" r:id="rId12"/>
    <p:sldId id="285" r:id="rId13"/>
    <p:sldId id="263" r:id="rId14"/>
    <p:sldId id="286" r:id="rId15"/>
    <p:sldId id="274" r:id="rId16"/>
    <p:sldId id="267" r:id="rId17"/>
    <p:sldId id="272" r:id="rId18"/>
    <p:sldId id="284" r:id="rId19"/>
    <p:sldId id="270" r:id="rId20"/>
    <p:sldId id="276" r:id="rId21"/>
    <p:sldId id="277" r:id="rId22"/>
    <p:sldId id="278" r:id="rId23"/>
    <p:sldId id="275" r:id="rId24"/>
    <p:sldId id="260" r:id="rId25"/>
    <p:sldId id="305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64" r:id="rId34"/>
    <p:sldId id="265" r:id="rId35"/>
    <p:sldId id="266" r:id="rId36"/>
    <p:sldId id="294" r:id="rId37"/>
    <p:sldId id="306" r:id="rId38"/>
    <p:sldId id="295" r:id="rId39"/>
    <p:sldId id="296" r:id="rId40"/>
    <p:sldId id="297" r:id="rId41"/>
    <p:sldId id="268" r:id="rId42"/>
    <p:sldId id="298" r:id="rId43"/>
    <p:sldId id="299" r:id="rId44"/>
    <p:sldId id="269" r:id="rId45"/>
    <p:sldId id="300" r:id="rId46"/>
    <p:sldId id="301" r:id="rId47"/>
    <p:sldId id="271" r:id="rId48"/>
    <p:sldId id="302" r:id="rId49"/>
    <p:sldId id="303" r:id="rId50"/>
    <p:sldId id="273" r:id="rId51"/>
    <p:sldId id="304" r:id="rId52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11"/>
    <p:restoredTop sz="94682"/>
  </p:normalViewPr>
  <p:slideViewPr>
    <p:cSldViewPr snapToGrid="0" snapToObjects="1">
      <p:cViewPr varScale="1">
        <p:scale>
          <a:sx n="110" d="100"/>
          <a:sy n="110" d="100"/>
        </p:scale>
        <p:origin x="11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88967-678F-3F43-8ED9-79AD3ACAA883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EB1A3B-BC59-3244-9976-9E9711727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172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within the same cell type, sequencing depth can vary by as much as an order of</a:t>
            </a:r>
            <a:r>
              <a:rPr lang="en-US" baseline="0" dirty="0"/>
              <a:t> magnitude.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DD2D5A-957F-3D43-BEEE-F4BBD9AFB6E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41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29D7-FD2E-D14A-B4C0-789C6ED1C7DD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BB-C5B9-E54F-BAE7-38093C1DA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53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29D7-FD2E-D14A-B4C0-789C6ED1C7DD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BB-C5B9-E54F-BAE7-38093C1DA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983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29D7-FD2E-D14A-B4C0-789C6ED1C7DD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BB-C5B9-E54F-BAE7-38093C1DA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72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29D7-FD2E-D14A-B4C0-789C6ED1C7DD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BB-C5B9-E54F-BAE7-38093C1DA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461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29D7-FD2E-D14A-B4C0-789C6ED1C7DD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BB-C5B9-E54F-BAE7-38093C1DA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235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29D7-FD2E-D14A-B4C0-789C6ED1C7DD}" type="datetimeFigureOut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BB-C5B9-E54F-BAE7-38093C1DA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834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29D7-FD2E-D14A-B4C0-789C6ED1C7DD}" type="datetimeFigureOut">
              <a:rPr lang="en-US" smtClean="0"/>
              <a:t>12/6/19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BB-C5B9-E54F-BAE7-38093C1DA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098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29D7-FD2E-D14A-B4C0-789C6ED1C7DD}" type="datetimeFigureOut">
              <a:rPr lang="en-US" smtClean="0"/>
              <a:t>12/6/19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BB-C5B9-E54F-BAE7-38093C1DA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320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29D7-FD2E-D14A-B4C0-789C6ED1C7DD}" type="datetimeFigureOut">
              <a:rPr lang="en-US" smtClean="0"/>
              <a:t>12/6/19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BB-C5B9-E54F-BAE7-38093C1DA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6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29D7-FD2E-D14A-B4C0-789C6ED1C7DD}" type="datetimeFigureOut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BB-C5B9-E54F-BAE7-38093C1DA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41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29D7-FD2E-D14A-B4C0-789C6ED1C7DD}" type="datetimeFigureOut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9ABBB-C5B9-E54F-BAE7-38093C1DA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694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329D7-FD2E-D14A-B4C0-789C6ED1C7DD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9ABBB-C5B9-E54F-BAE7-38093C1DA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280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10xgenomics.com/resources/datasets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9640C6-801F-704F-9A82-DF0A2EC8E81F}"/>
              </a:ext>
            </a:extLst>
          </p:cNvPr>
          <p:cNvSpPr txBox="1"/>
          <p:nvPr/>
        </p:nvSpPr>
        <p:spPr>
          <a:xfrm>
            <a:off x="2736360" y="524232"/>
            <a:ext cx="3883628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Seurat v 3</a:t>
            </a:r>
          </a:p>
          <a:p>
            <a:pPr algn="ctr"/>
            <a:r>
              <a:rPr lang="en-US" dirty="0"/>
              <a:t>Available tools how to implement them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Single Cell User’s Group</a:t>
            </a:r>
          </a:p>
          <a:p>
            <a:pPr algn="ctr"/>
            <a:r>
              <a:rPr lang="en-US" dirty="0"/>
              <a:t>12/18/19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CEDB6-FF68-4A43-ACB8-44AF70AECFBB}"/>
              </a:ext>
            </a:extLst>
          </p:cNvPr>
          <p:cNvSpPr txBox="1"/>
          <p:nvPr/>
        </p:nvSpPr>
        <p:spPr>
          <a:xfrm>
            <a:off x="3269006" y="1704005"/>
            <a:ext cx="2818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satijalab.org</a:t>
            </a:r>
            <a:r>
              <a:rPr lang="en-US" dirty="0"/>
              <a:t>/</a:t>
            </a:r>
            <a:r>
              <a:rPr lang="en-US" dirty="0" err="1"/>
              <a:t>seurat</a:t>
            </a:r>
            <a:r>
              <a:rPr lang="en-US" dirty="0"/>
              <a:t>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C45FDC-FB3B-C44D-86D0-68D6AEEF05B2}"/>
              </a:ext>
            </a:extLst>
          </p:cNvPr>
          <p:cNvSpPr txBox="1"/>
          <p:nvPr/>
        </p:nvSpPr>
        <p:spPr>
          <a:xfrm>
            <a:off x="5529235" y="3910654"/>
            <a:ext cx="25138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Presenters:</a:t>
            </a:r>
          </a:p>
          <a:p>
            <a:pPr algn="ctr"/>
            <a:r>
              <a:rPr lang="en-US" sz="2000" dirty="0"/>
              <a:t>Jamie Diemer (NHGRI)</a:t>
            </a:r>
          </a:p>
          <a:p>
            <a:pPr algn="ctr"/>
            <a:r>
              <a:rPr lang="en-US" sz="2000" dirty="0"/>
              <a:t>Mike Kelly (NCI)</a:t>
            </a:r>
          </a:p>
          <a:p>
            <a:pPr algn="ctr"/>
            <a:r>
              <a:rPr lang="en-US" sz="2000" dirty="0"/>
              <a:t>Stefan Cordes (NHLBI)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31F72C-F8A1-DF4A-892D-61FB220235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07"/>
          <a:stretch/>
        </p:blipFill>
        <p:spPr>
          <a:xfrm>
            <a:off x="570019" y="3429000"/>
            <a:ext cx="4622466" cy="228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250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3F8A4C-7A3E-6C43-B925-00CD64A34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09" y="1099458"/>
            <a:ext cx="7624582" cy="5220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CFDB915-0F53-A440-88A2-BB0F1FFA9475}"/>
              </a:ext>
            </a:extLst>
          </p:cNvPr>
          <p:cNvSpPr/>
          <p:nvPr/>
        </p:nvSpPr>
        <p:spPr>
          <a:xfrm>
            <a:off x="1937657" y="1099458"/>
            <a:ext cx="1055914" cy="44631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857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9980AA-65EF-8945-A656-EAD80E5CE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3794"/>
            <a:ext cx="9144000" cy="35904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151D7E-40DD-1246-94FC-6BDAAA07AE26}"/>
              </a:ext>
            </a:extLst>
          </p:cNvPr>
          <p:cNvSpPr/>
          <p:nvPr/>
        </p:nvSpPr>
        <p:spPr>
          <a:xfrm>
            <a:off x="2634342" y="1633794"/>
            <a:ext cx="1262743" cy="44631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E9E9F0-9372-0E43-B29A-B91C5D9425E3}"/>
              </a:ext>
            </a:extLst>
          </p:cNvPr>
          <p:cNvSpPr txBox="1"/>
          <p:nvPr/>
        </p:nvSpPr>
        <p:spPr>
          <a:xfrm>
            <a:off x="511123" y="337457"/>
            <a:ext cx="82192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Provided vignettes (with access to practice datasets) are a great learning tool</a:t>
            </a:r>
          </a:p>
        </p:txBody>
      </p:sp>
    </p:spTree>
    <p:extLst>
      <p:ext uri="{BB962C8B-B14F-4D97-AF65-F5344CB8AC3E}">
        <p14:creationId xmlns:p14="http://schemas.microsoft.com/office/powerpoint/2010/main" val="420622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AADBB5-6916-A048-8F32-D6FE5D5C7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9" y="830011"/>
            <a:ext cx="3354337" cy="57794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66D62B-C65A-724F-A603-1AF2B4BF4D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65"/>
          <a:stretch/>
        </p:blipFill>
        <p:spPr>
          <a:xfrm>
            <a:off x="4523235" y="830011"/>
            <a:ext cx="3365132" cy="37710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56EF0E-CEE3-E04B-8B05-44C228392189}"/>
              </a:ext>
            </a:extLst>
          </p:cNvPr>
          <p:cNvSpPr txBox="1"/>
          <p:nvPr/>
        </p:nvSpPr>
        <p:spPr>
          <a:xfrm>
            <a:off x="2385565" y="248558"/>
            <a:ext cx="4597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Numerous vignettes available</a:t>
            </a:r>
          </a:p>
        </p:txBody>
      </p:sp>
    </p:spTree>
    <p:extLst>
      <p:ext uri="{BB962C8B-B14F-4D97-AF65-F5344CB8AC3E}">
        <p14:creationId xmlns:p14="http://schemas.microsoft.com/office/powerpoint/2010/main" val="2441329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22F0D8-858F-FF4F-BD38-E2A98AC14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7308"/>
            <a:ext cx="9144000" cy="51033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370268-1AD6-9744-8AE4-DC60F323559D}"/>
              </a:ext>
            </a:extLst>
          </p:cNvPr>
          <p:cNvSpPr txBox="1"/>
          <p:nvPr/>
        </p:nvSpPr>
        <p:spPr>
          <a:xfrm>
            <a:off x="2588765" y="415643"/>
            <a:ext cx="3966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Numerous vignettes available</a:t>
            </a:r>
          </a:p>
        </p:txBody>
      </p:sp>
    </p:spTree>
    <p:extLst>
      <p:ext uri="{BB962C8B-B14F-4D97-AF65-F5344CB8AC3E}">
        <p14:creationId xmlns:p14="http://schemas.microsoft.com/office/powerpoint/2010/main" val="999317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A50D52-DD0A-E24E-A15D-4F3C784C9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69" y="760313"/>
            <a:ext cx="7523062" cy="533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95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A807EA-F012-1046-B2AB-F44FE1ECF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227" y="1190871"/>
            <a:ext cx="6637546" cy="54639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C32803-32C6-CE44-8ADF-562A879685F6}"/>
              </a:ext>
            </a:extLst>
          </p:cNvPr>
          <p:cNvSpPr txBox="1"/>
          <p:nvPr/>
        </p:nvSpPr>
        <p:spPr>
          <a:xfrm>
            <a:off x="658586" y="203200"/>
            <a:ext cx="78268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Vignettes give you an explanation of what each step is doing</a:t>
            </a:r>
          </a:p>
        </p:txBody>
      </p:sp>
    </p:spTree>
    <p:extLst>
      <p:ext uri="{BB962C8B-B14F-4D97-AF65-F5344CB8AC3E}">
        <p14:creationId xmlns:p14="http://schemas.microsoft.com/office/powerpoint/2010/main" val="3322891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A343B1-B7DF-4145-8B8B-FAEF3EAF1655}"/>
              </a:ext>
            </a:extLst>
          </p:cNvPr>
          <p:cNvSpPr txBox="1"/>
          <p:nvPr/>
        </p:nvSpPr>
        <p:spPr>
          <a:xfrm>
            <a:off x="290286" y="413657"/>
            <a:ext cx="86214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Tutorial and vignettes are great, but an understanding of the operational commands is crucial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8043D9-C790-FC46-BE94-731A6F4AB38B}"/>
              </a:ext>
            </a:extLst>
          </p:cNvPr>
          <p:cNvSpPr txBox="1"/>
          <p:nvPr/>
        </p:nvSpPr>
        <p:spPr>
          <a:xfrm>
            <a:off x="1300106" y="1665514"/>
            <a:ext cx="6021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R.object</a:t>
            </a:r>
            <a:r>
              <a:rPr lang="en-US" dirty="0"/>
              <a:t>&lt;- </a:t>
            </a:r>
            <a:r>
              <a:rPr lang="en-US" dirty="0" err="1"/>
              <a:t>RunUMAP</a:t>
            </a:r>
            <a:r>
              <a:rPr lang="en-US" dirty="0"/>
              <a:t>(</a:t>
            </a:r>
            <a:r>
              <a:rPr lang="en-US" dirty="0" err="1"/>
              <a:t>R.object</a:t>
            </a:r>
            <a:r>
              <a:rPr lang="en-US" dirty="0"/>
              <a:t>, reduction = "</a:t>
            </a:r>
            <a:r>
              <a:rPr lang="en-US" dirty="0" err="1"/>
              <a:t>pca</a:t>
            </a:r>
            <a:r>
              <a:rPr lang="en-US" dirty="0"/>
              <a:t>", dims = 1:20)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58CCC6-2EE1-C647-BA9A-C91FD2216C6E}"/>
              </a:ext>
            </a:extLst>
          </p:cNvPr>
          <p:cNvSpPr txBox="1"/>
          <p:nvPr/>
        </p:nvSpPr>
        <p:spPr>
          <a:xfrm>
            <a:off x="2819401" y="2271040"/>
            <a:ext cx="298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Seemingly simple command…</a:t>
            </a:r>
          </a:p>
        </p:txBody>
      </p:sp>
    </p:spTree>
    <p:extLst>
      <p:ext uri="{BB962C8B-B14F-4D97-AF65-F5344CB8AC3E}">
        <p14:creationId xmlns:p14="http://schemas.microsoft.com/office/powerpoint/2010/main" val="3484390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A2132B-DB36-A743-A9FF-972181B7E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36" y="2231571"/>
            <a:ext cx="8705127" cy="44849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E28C00-CB4A-8746-90FC-17653B25CDCF}"/>
              </a:ext>
            </a:extLst>
          </p:cNvPr>
          <p:cNvSpPr txBox="1"/>
          <p:nvPr/>
        </p:nvSpPr>
        <p:spPr>
          <a:xfrm>
            <a:off x="1300106" y="1665514"/>
            <a:ext cx="6021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R.object</a:t>
            </a:r>
            <a:r>
              <a:rPr lang="en-US" dirty="0"/>
              <a:t>&lt;- </a:t>
            </a:r>
            <a:r>
              <a:rPr lang="en-US" b="1" dirty="0" err="1">
                <a:solidFill>
                  <a:srgbClr val="FF0000"/>
                </a:solidFill>
              </a:rPr>
              <a:t>RunUMAP</a:t>
            </a:r>
            <a:r>
              <a:rPr lang="en-US" dirty="0"/>
              <a:t>(</a:t>
            </a:r>
            <a:r>
              <a:rPr lang="en-US" dirty="0" err="1"/>
              <a:t>R.object</a:t>
            </a:r>
            <a:r>
              <a:rPr lang="en-US" dirty="0"/>
              <a:t>, reduction = "</a:t>
            </a:r>
            <a:r>
              <a:rPr lang="en-US" dirty="0" err="1"/>
              <a:t>pca</a:t>
            </a:r>
            <a:r>
              <a:rPr lang="en-US" dirty="0"/>
              <a:t>", dims = 1:20)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D5303-87A2-C643-8C4E-6558F87B8395}"/>
              </a:ext>
            </a:extLst>
          </p:cNvPr>
          <p:cNvSpPr txBox="1"/>
          <p:nvPr/>
        </p:nvSpPr>
        <p:spPr>
          <a:xfrm>
            <a:off x="290286" y="413657"/>
            <a:ext cx="86214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Tutorial and vignettes are great, but an understanding of the operational commands is crucial</a:t>
            </a:r>
          </a:p>
        </p:txBody>
      </p:sp>
    </p:spTree>
    <p:extLst>
      <p:ext uri="{BB962C8B-B14F-4D97-AF65-F5344CB8AC3E}">
        <p14:creationId xmlns:p14="http://schemas.microsoft.com/office/powerpoint/2010/main" val="2182853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AEA5DC-8278-DA4C-921E-B0C156BC42E3}"/>
              </a:ext>
            </a:extLst>
          </p:cNvPr>
          <p:cNvSpPr txBox="1"/>
          <p:nvPr/>
        </p:nvSpPr>
        <p:spPr>
          <a:xfrm>
            <a:off x="827312" y="4902450"/>
            <a:ext cx="74893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DoHeatmap</a:t>
            </a:r>
            <a:r>
              <a:rPr lang="en-US" sz="2000" dirty="0"/>
              <a:t> (object = </a:t>
            </a:r>
            <a:r>
              <a:rPr lang="en-US" sz="2000" dirty="0" err="1"/>
              <a:t>SubsetData</a:t>
            </a:r>
            <a:r>
              <a:rPr lang="en-US" sz="2000" dirty="0"/>
              <a:t>(object = </a:t>
            </a:r>
            <a:r>
              <a:rPr lang="en-US" sz="2000" dirty="0" err="1"/>
              <a:t>YourObject</a:t>
            </a:r>
            <a:r>
              <a:rPr lang="en-US" sz="2000" dirty="0"/>
              <a:t>, </a:t>
            </a:r>
            <a:r>
              <a:rPr lang="en-US" sz="2000" dirty="0" err="1"/>
              <a:t>max.cells.per.ident</a:t>
            </a:r>
            <a:r>
              <a:rPr lang="en-US" sz="2000" dirty="0"/>
              <a:t> = 200), </a:t>
            </a:r>
            <a:r>
              <a:rPr lang="en-US" sz="2000" dirty="0" err="1"/>
              <a:t>genes.use</a:t>
            </a:r>
            <a:r>
              <a:rPr lang="en-US" sz="2000" dirty="0"/>
              <a:t> = </a:t>
            </a:r>
            <a:r>
              <a:rPr lang="en-US" sz="2000" dirty="0" err="1"/>
              <a:t>features.plot</a:t>
            </a:r>
            <a:r>
              <a:rPr lang="en-US" sz="2000" dirty="0"/>
              <a:t>, </a:t>
            </a:r>
            <a:r>
              <a:rPr lang="en-US" sz="2000" dirty="0" err="1"/>
              <a:t>slim.col.label</a:t>
            </a:r>
            <a:r>
              <a:rPr lang="en-US" sz="2000" dirty="0"/>
              <a:t> = TRUE, </a:t>
            </a:r>
            <a:r>
              <a:rPr lang="en-US" sz="2000" dirty="0" err="1"/>
              <a:t>group.label.rot</a:t>
            </a:r>
            <a:r>
              <a:rPr lang="en-US" sz="2000" dirty="0"/>
              <a:t> = F, </a:t>
            </a:r>
            <a:r>
              <a:rPr lang="en-US" sz="2000" dirty="0" err="1"/>
              <a:t>col.mid</a:t>
            </a:r>
            <a:r>
              <a:rPr lang="en-US" sz="2000" dirty="0"/>
              <a:t> = "grey0", </a:t>
            </a:r>
            <a:r>
              <a:rPr lang="en-US" sz="2000" dirty="0" err="1"/>
              <a:t>col.high</a:t>
            </a:r>
            <a:r>
              <a:rPr lang="en-US" sz="2000" dirty="0"/>
              <a:t> = "yellow", </a:t>
            </a:r>
            <a:r>
              <a:rPr lang="en-US" sz="2000" dirty="0" err="1"/>
              <a:t>col.low</a:t>
            </a:r>
            <a:r>
              <a:rPr lang="en-US" sz="2000" dirty="0"/>
              <a:t> = "royalblue1", </a:t>
            </a:r>
            <a:r>
              <a:rPr lang="en-US" sz="2000" dirty="0" err="1"/>
              <a:t>group.spacing</a:t>
            </a:r>
            <a:r>
              <a:rPr lang="en-US" sz="2000" dirty="0"/>
              <a:t> = 0.10, </a:t>
            </a:r>
            <a:r>
              <a:rPr lang="en-US" sz="2000" dirty="0" err="1"/>
              <a:t>group.label.loc</a:t>
            </a:r>
            <a:r>
              <a:rPr lang="en-US" sz="2000" dirty="0"/>
              <a:t> = "top")</a:t>
            </a:r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FD94AA-1A74-654F-8976-2FAC0A17D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920" y="1125162"/>
            <a:ext cx="4878153" cy="365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27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58CCC6-2EE1-C647-BA9A-C91FD2216C6E}"/>
              </a:ext>
            </a:extLst>
          </p:cNvPr>
          <p:cNvSpPr txBox="1"/>
          <p:nvPr/>
        </p:nvSpPr>
        <p:spPr>
          <a:xfrm>
            <a:off x="2819401" y="2271040"/>
            <a:ext cx="298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Seemingly simple command…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7C355C-721A-6D4A-8BF2-F148445B97E4}"/>
              </a:ext>
            </a:extLst>
          </p:cNvPr>
          <p:cNvSpPr txBox="1"/>
          <p:nvPr/>
        </p:nvSpPr>
        <p:spPr>
          <a:xfrm>
            <a:off x="1561111" y="3280123"/>
            <a:ext cx="6021777" cy="2677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“help” function in R Studio has nice pages for each argument in a script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Best practices: learn which arguments to manipulate (# of PCs, resolution, scaling data, </a:t>
            </a:r>
            <a:r>
              <a:rPr lang="en-US" sz="2400" dirty="0" err="1"/>
              <a:t>etc</a:t>
            </a:r>
            <a:r>
              <a:rPr lang="en-US" sz="2400" dirty="0"/>
              <a:t> </a:t>
            </a:r>
            <a:r>
              <a:rPr lang="en-US" sz="2400" dirty="0" err="1"/>
              <a:t>etc</a:t>
            </a:r>
            <a:r>
              <a:rPr lang="en-US" sz="2400" dirty="0"/>
              <a:t>) and analyze your data several ways</a:t>
            </a:r>
          </a:p>
          <a:p>
            <a:pPr algn="ctr"/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7612ED-9837-1E4F-8932-370393120B32}"/>
              </a:ext>
            </a:extLst>
          </p:cNvPr>
          <p:cNvSpPr txBox="1"/>
          <p:nvPr/>
        </p:nvSpPr>
        <p:spPr>
          <a:xfrm>
            <a:off x="1300106" y="1665514"/>
            <a:ext cx="6021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R.object</a:t>
            </a:r>
            <a:r>
              <a:rPr lang="en-US" dirty="0"/>
              <a:t>&lt;- </a:t>
            </a:r>
            <a:r>
              <a:rPr lang="en-US" b="1" dirty="0" err="1">
                <a:solidFill>
                  <a:srgbClr val="FF0000"/>
                </a:solidFill>
              </a:rPr>
              <a:t>RunUMAP</a:t>
            </a:r>
            <a:r>
              <a:rPr lang="en-US" dirty="0"/>
              <a:t>(</a:t>
            </a:r>
            <a:r>
              <a:rPr lang="en-US" dirty="0" err="1"/>
              <a:t>R.object</a:t>
            </a:r>
            <a:r>
              <a:rPr lang="en-US" dirty="0"/>
              <a:t>, reduction = "</a:t>
            </a:r>
            <a:r>
              <a:rPr lang="en-US" dirty="0" err="1"/>
              <a:t>pca</a:t>
            </a:r>
            <a:r>
              <a:rPr lang="en-US" dirty="0"/>
              <a:t>", dims = 1:20)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8D461A-059F-5A4B-BD19-CF62D662086B}"/>
              </a:ext>
            </a:extLst>
          </p:cNvPr>
          <p:cNvSpPr txBox="1"/>
          <p:nvPr/>
        </p:nvSpPr>
        <p:spPr>
          <a:xfrm>
            <a:off x="290286" y="413657"/>
            <a:ext cx="86214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Tutorial and vignettes are great, but an understanding of the operational commands is crucial</a:t>
            </a:r>
          </a:p>
        </p:txBody>
      </p:sp>
    </p:spTree>
    <p:extLst>
      <p:ext uri="{BB962C8B-B14F-4D97-AF65-F5344CB8AC3E}">
        <p14:creationId xmlns:p14="http://schemas.microsoft.com/office/powerpoint/2010/main" val="3937279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9640C6-801F-704F-9A82-DF0A2EC8E81F}"/>
              </a:ext>
            </a:extLst>
          </p:cNvPr>
          <p:cNvSpPr txBox="1"/>
          <p:nvPr/>
        </p:nvSpPr>
        <p:spPr>
          <a:xfrm>
            <a:off x="2736360" y="524232"/>
            <a:ext cx="3883628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Seurat v 3</a:t>
            </a:r>
          </a:p>
          <a:p>
            <a:pPr algn="ctr"/>
            <a:r>
              <a:rPr lang="en-US" dirty="0"/>
              <a:t>Available tools how to implement them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Single Cell User’s Group</a:t>
            </a:r>
          </a:p>
          <a:p>
            <a:pPr algn="ctr"/>
            <a:r>
              <a:rPr lang="en-US" dirty="0"/>
              <a:t>12/18/19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CEDB6-FF68-4A43-ACB8-44AF70AECFBB}"/>
              </a:ext>
            </a:extLst>
          </p:cNvPr>
          <p:cNvSpPr txBox="1"/>
          <p:nvPr/>
        </p:nvSpPr>
        <p:spPr>
          <a:xfrm>
            <a:off x="3269006" y="1704005"/>
            <a:ext cx="2818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satijalab.org</a:t>
            </a:r>
            <a:r>
              <a:rPr lang="en-US" dirty="0"/>
              <a:t>/</a:t>
            </a:r>
            <a:r>
              <a:rPr lang="en-US" dirty="0" err="1"/>
              <a:t>seurat</a:t>
            </a:r>
            <a:r>
              <a:rPr lang="en-US" dirty="0"/>
              <a:t>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B14A91-B253-964F-AF80-23BFF557B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795" y="3669087"/>
            <a:ext cx="3074014" cy="20998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F8174E-2770-6E40-B862-F144EC01D840}"/>
              </a:ext>
            </a:extLst>
          </p:cNvPr>
          <p:cNvSpPr txBox="1"/>
          <p:nvPr/>
        </p:nvSpPr>
        <p:spPr>
          <a:xfrm>
            <a:off x="1284024" y="5768913"/>
            <a:ext cx="3074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“A Sunday Afternoon on the Island of La Grande </a:t>
            </a:r>
            <a:r>
              <a:rPr lang="en-US" sz="1200" dirty="0" err="1"/>
              <a:t>Jatte</a:t>
            </a:r>
            <a:r>
              <a:rPr lang="en-US" sz="1200" dirty="0"/>
              <a:t>” Georges Seurat, 1884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53E04E-8224-5945-A291-C0BC1C92A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471" y="3669087"/>
            <a:ext cx="3074014" cy="23753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032D61-5E71-3644-B803-F9C46957AA29}"/>
              </a:ext>
            </a:extLst>
          </p:cNvPr>
          <p:cNvSpPr txBox="1"/>
          <p:nvPr/>
        </p:nvSpPr>
        <p:spPr>
          <a:xfrm>
            <a:off x="4785963" y="6031299"/>
            <a:ext cx="3074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“A tale of two mice” Jamie Diemer, 2019</a:t>
            </a:r>
          </a:p>
        </p:txBody>
      </p:sp>
    </p:spTree>
    <p:extLst>
      <p:ext uri="{BB962C8B-B14F-4D97-AF65-F5344CB8AC3E}">
        <p14:creationId xmlns:p14="http://schemas.microsoft.com/office/powerpoint/2010/main" val="1781490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48D948-AE27-A940-93F5-4B87E2BC1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79" y="4333724"/>
            <a:ext cx="2905476" cy="208763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EB3916-BE03-B742-AA3B-07A4E0241574}"/>
              </a:ext>
            </a:extLst>
          </p:cNvPr>
          <p:cNvCxnSpPr>
            <a:cxnSpLocks/>
          </p:cNvCxnSpPr>
          <p:nvPr/>
        </p:nvCxnSpPr>
        <p:spPr>
          <a:xfrm flipV="1">
            <a:off x="1970314" y="1447801"/>
            <a:ext cx="1226920" cy="41256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21C681-A105-F54F-B842-8D33F75B67DE}"/>
              </a:ext>
            </a:extLst>
          </p:cNvPr>
          <p:cNvCxnSpPr>
            <a:cxnSpLocks/>
          </p:cNvCxnSpPr>
          <p:nvPr/>
        </p:nvCxnSpPr>
        <p:spPr>
          <a:xfrm>
            <a:off x="1970314" y="5573486"/>
            <a:ext cx="1393372" cy="8478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0F42385-EDDE-584C-A8DF-683E99320448}"/>
              </a:ext>
            </a:extLst>
          </p:cNvPr>
          <p:cNvSpPr txBox="1"/>
          <p:nvPr/>
        </p:nvSpPr>
        <p:spPr>
          <a:xfrm>
            <a:off x="4002777" y="393095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HELP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940C2D-0621-DA44-BA2F-37945E622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234" y="1393372"/>
            <a:ext cx="5878647" cy="502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111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DDD8B7-E037-3C45-BF1B-D5F8B14EA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111829"/>
            <a:ext cx="4832049" cy="32363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6C2CE9-4781-4F46-A511-FE8366442350}"/>
              </a:ext>
            </a:extLst>
          </p:cNvPr>
          <p:cNvSpPr txBox="1"/>
          <p:nvPr/>
        </p:nvSpPr>
        <p:spPr>
          <a:xfrm>
            <a:off x="381000" y="1280832"/>
            <a:ext cx="419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Scroll to the bottom of the Help page to find “Index”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B7B402-1F02-FD44-82AB-6E2FC7783B5D}"/>
              </a:ext>
            </a:extLst>
          </p:cNvPr>
          <p:cNvSpPr/>
          <p:nvPr/>
        </p:nvSpPr>
        <p:spPr>
          <a:xfrm>
            <a:off x="1763486" y="5094514"/>
            <a:ext cx="1589314" cy="37011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58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65B052-35A1-D14D-AF62-B54F0E155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111829"/>
            <a:ext cx="4832049" cy="32363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2AB349-2CE4-C84B-9C15-81C783F1EB47}"/>
              </a:ext>
            </a:extLst>
          </p:cNvPr>
          <p:cNvSpPr txBox="1"/>
          <p:nvPr/>
        </p:nvSpPr>
        <p:spPr>
          <a:xfrm>
            <a:off x="381000" y="1280832"/>
            <a:ext cx="419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Scroll to the bottom of the Help page to find “Index”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CE8FE0-A424-7746-BA54-131903B1C266}"/>
              </a:ext>
            </a:extLst>
          </p:cNvPr>
          <p:cNvSpPr/>
          <p:nvPr/>
        </p:nvSpPr>
        <p:spPr>
          <a:xfrm>
            <a:off x="1763486" y="5094514"/>
            <a:ext cx="1589314" cy="37011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455E4C-ACCB-B448-B92B-C35030E44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992" y="786510"/>
            <a:ext cx="4312608" cy="539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64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462B05-1C7C-984E-90C7-3ABFF0AD1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234" y="1349828"/>
            <a:ext cx="5746225" cy="441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48D948-AE27-A940-93F5-4B87E2BC1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79" y="4333724"/>
            <a:ext cx="2905476" cy="208763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EB3916-BE03-B742-AA3B-07A4E0241574}"/>
              </a:ext>
            </a:extLst>
          </p:cNvPr>
          <p:cNvCxnSpPr>
            <a:cxnSpLocks/>
          </p:cNvCxnSpPr>
          <p:nvPr/>
        </p:nvCxnSpPr>
        <p:spPr>
          <a:xfrm flipV="1">
            <a:off x="2514600" y="1447800"/>
            <a:ext cx="682634" cy="3167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21C681-A105-F54F-B842-8D33F75B67DE}"/>
              </a:ext>
            </a:extLst>
          </p:cNvPr>
          <p:cNvCxnSpPr>
            <a:cxnSpLocks/>
          </p:cNvCxnSpPr>
          <p:nvPr/>
        </p:nvCxnSpPr>
        <p:spPr>
          <a:xfrm>
            <a:off x="2514600" y="4566558"/>
            <a:ext cx="682634" cy="12028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7C3F2A7-5BFE-A944-B7DD-ED32994AF5E3}"/>
              </a:ext>
            </a:extLst>
          </p:cNvPr>
          <p:cNvSpPr txBox="1"/>
          <p:nvPr/>
        </p:nvSpPr>
        <p:spPr>
          <a:xfrm>
            <a:off x="402771" y="359228"/>
            <a:ext cx="83602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Meta data frame: how to view and understand what’s in your R object</a:t>
            </a:r>
          </a:p>
        </p:txBody>
      </p:sp>
    </p:spTree>
    <p:extLst>
      <p:ext uri="{BB962C8B-B14F-4D97-AF65-F5344CB8AC3E}">
        <p14:creationId xmlns:p14="http://schemas.microsoft.com/office/powerpoint/2010/main" val="3268261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3F6C3E-606D-E745-8653-67A94460F8A8}"/>
              </a:ext>
            </a:extLst>
          </p:cNvPr>
          <p:cNvSpPr txBox="1"/>
          <p:nvPr/>
        </p:nvSpPr>
        <p:spPr>
          <a:xfrm>
            <a:off x="2066444" y="369724"/>
            <a:ext cx="561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Many resources for R Studio training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81CD2-17F2-F14F-8CB3-53D36A831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87" y="1941965"/>
            <a:ext cx="3610999" cy="33513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FCDD67-9A6C-8341-A070-8A678ACC0B13}"/>
              </a:ext>
            </a:extLst>
          </p:cNvPr>
          <p:cNvSpPr txBox="1"/>
          <p:nvPr/>
        </p:nvSpPr>
        <p:spPr>
          <a:xfrm>
            <a:off x="1649645" y="1369646"/>
            <a:ext cx="1580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NIH Library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571D63-AFDA-5843-91D0-EE2BCB574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528" y="2267690"/>
            <a:ext cx="3894450" cy="30638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03AE65-95E2-E24A-BBC0-CC3F5F14BD7C}"/>
              </a:ext>
            </a:extLst>
          </p:cNvPr>
          <p:cNvSpPr txBox="1"/>
          <p:nvPr/>
        </p:nvSpPr>
        <p:spPr>
          <a:xfrm>
            <a:off x="5163470" y="5303336"/>
            <a:ext cx="3894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support.rstudio.com</a:t>
            </a:r>
            <a:r>
              <a:rPr lang="en-US" dirty="0"/>
              <a:t>/</a:t>
            </a:r>
            <a:r>
              <a:rPr lang="en-US" dirty="0" err="1"/>
              <a:t>hc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-us/articles/201141096-Getting-Started-with-R</a:t>
            </a:r>
          </a:p>
        </p:txBody>
      </p:sp>
    </p:spTree>
    <p:extLst>
      <p:ext uri="{BB962C8B-B14F-4D97-AF65-F5344CB8AC3E}">
        <p14:creationId xmlns:p14="http://schemas.microsoft.com/office/powerpoint/2010/main" val="2991424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1CFB5A-EB93-0D41-9C00-5F55BF284608}"/>
              </a:ext>
            </a:extLst>
          </p:cNvPr>
          <p:cNvSpPr txBox="1"/>
          <p:nvPr/>
        </p:nvSpPr>
        <p:spPr>
          <a:xfrm>
            <a:off x="1204685" y="2656114"/>
            <a:ext cx="7071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Part 2: Gross Anatomy of a Seurat object</a:t>
            </a:r>
          </a:p>
        </p:txBody>
      </p:sp>
    </p:spTree>
    <p:extLst>
      <p:ext uri="{BB962C8B-B14F-4D97-AF65-F5344CB8AC3E}">
        <p14:creationId xmlns:p14="http://schemas.microsoft.com/office/powerpoint/2010/main" val="794669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327881-ACC0-8D4F-B604-2DCB217DD8E4}"/>
              </a:ext>
            </a:extLst>
          </p:cNvPr>
          <p:cNvSpPr txBox="1"/>
          <p:nvPr/>
        </p:nvSpPr>
        <p:spPr>
          <a:xfrm>
            <a:off x="403794" y="1104419"/>
            <a:ext cx="5923331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75" dirty="0"/>
              <a:t>Output of 10x Genomics </a:t>
            </a:r>
            <a:r>
              <a:rPr lang="en-US" sz="2475" i="1" dirty="0" err="1"/>
              <a:t>cellranger</a:t>
            </a:r>
            <a:r>
              <a:rPr lang="en-US" sz="2475" dirty="0"/>
              <a:t>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6F14FC-D326-C148-8CEF-7373C8795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363" y="2178549"/>
            <a:ext cx="5343525" cy="2733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3BEA0C-2AF7-1D48-BAC4-BC3348E8C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34" y="2252947"/>
            <a:ext cx="2926583" cy="21215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9527CF-E7C4-E44D-BC78-F355AC2CF68B}"/>
              </a:ext>
            </a:extLst>
          </p:cNvPr>
          <p:cNvSpPr txBox="1"/>
          <p:nvPr/>
        </p:nvSpPr>
        <p:spPr>
          <a:xfrm>
            <a:off x="232673" y="4491499"/>
            <a:ext cx="34226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Cell barcodes in represented by blue line are in ‘</a:t>
            </a:r>
            <a:r>
              <a:rPr lang="en-US" sz="1600" dirty="0" err="1"/>
              <a:t>filtered_feature_bc_matrix</a:t>
            </a:r>
            <a:r>
              <a:rPr lang="en-US" sz="1600" dirty="0"/>
              <a:t>’, all cell barcodes that include those in grey are in ‘</a:t>
            </a:r>
            <a:r>
              <a:rPr lang="en-US" sz="1600" dirty="0" err="1"/>
              <a:t>raw_feature_bc_matrix</a:t>
            </a:r>
            <a:r>
              <a:rPr lang="en-US" sz="1600" dirty="0"/>
              <a:t>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F3B24-E359-2349-9F3C-B8B87B1E83F9}"/>
              </a:ext>
            </a:extLst>
          </p:cNvPr>
          <p:cNvSpPr txBox="1"/>
          <p:nvPr/>
        </p:nvSpPr>
        <p:spPr>
          <a:xfrm>
            <a:off x="4075101" y="5030108"/>
            <a:ext cx="4836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Feature barcode matrices are provided in two formats (3-file sparse matrix sets) &amp; h5 format. They are roughly equivalent, but h5 is more efficient to use.</a:t>
            </a:r>
          </a:p>
        </p:txBody>
      </p:sp>
    </p:spTree>
    <p:extLst>
      <p:ext uri="{BB962C8B-B14F-4D97-AF65-F5344CB8AC3E}">
        <p14:creationId xmlns:p14="http://schemas.microsoft.com/office/powerpoint/2010/main" val="511130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B6A81-8D05-484E-B26B-8504B405F42B}"/>
              </a:ext>
            </a:extLst>
          </p:cNvPr>
          <p:cNvSpPr txBox="1"/>
          <p:nvPr/>
        </p:nvSpPr>
        <p:spPr>
          <a:xfrm>
            <a:off x="329540" y="1249136"/>
            <a:ext cx="7045037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75" dirty="0"/>
              <a:t>Importing 10x dataset into Seurat (shown in </a:t>
            </a:r>
            <a:r>
              <a:rPr lang="en-US" sz="2475" dirty="0" err="1"/>
              <a:t>Rstudio</a:t>
            </a:r>
            <a:r>
              <a:rPr lang="en-US" sz="2475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1101C6-0549-1C46-9E8A-DDEE46240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8" y="1953185"/>
            <a:ext cx="8239125" cy="1314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B43B62-D5B4-7E4A-965C-61BEFD9A9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38" y="3871707"/>
            <a:ext cx="8239125" cy="142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890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3A810B-D43B-C442-8822-0C4765FFB76A}"/>
              </a:ext>
            </a:extLst>
          </p:cNvPr>
          <p:cNvSpPr txBox="1"/>
          <p:nvPr/>
        </p:nvSpPr>
        <p:spPr>
          <a:xfrm>
            <a:off x="329540" y="1010892"/>
            <a:ext cx="7045037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75" dirty="0"/>
              <a:t>Does your dataset have multiple modalities?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A0E4AF-5F05-A244-B420-10CA87523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1882712"/>
            <a:ext cx="8248650" cy="14192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31ACEC-A9A4-CB45-B471-8F3212BC85D9}"/>
              </a:ext>
            </a:extLst>
          </p:cNvPr>
          <p:cNvSpPr txBox="1"/>
          <p:nvPr/>
        </p:nvSpPr>
        <p:spPr>
          <a:xfrm>
            <a:off x="329540" y="3402937"/>
            <a:ext cx="8567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Did your experiment have just gene expression data, or did it also have CITE-Seq / Antibody Feature Barcoding (or similar) add-on’s?  Depending on your answer, the imported data may differ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303EBE-936A-6041-8932-C856F90FEC9C}"/>
              </a:ext>
            </a:extLst>
          </p:cNvPr>
          <p:cNvSpPr/>
          <p:nvPr/>
        </p:nvSpPr>
        <p:spPr>
          <a:xfrm>
            <a:off x="745707" y="4855418"/>
            <a:ext cx="2663190" cy="494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/>
              <a:t>scData</a:t>
            </a:r>
            <a:endParaRPr lang="en-US" sz="13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F5156C-75BB-FC4B-BD66-19E8F711228D}"/>
              </a:ext>
            </a:extLst>
          </p:cNvPr>
          <p:cNvSpPr txBox="1"/>
          <p:nvPr/>
        </p:nvSpPr>
        <p:spPr>
          <a:xfrm>
            <a:off x="861822" y="4230834"/>
            <a:ext cx="2865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Gene Expression Only: </a:t>
            </a:r>
          </a:p>
          <a:p>
            <a:r>
              <a:rPr lang="en-US" sz="1600" b="1" dirty="0"/>
              <a:t>1 sparse matrix (</a:t>
            </a:r>
            <a:r>
              <a:rPr lang="en-US" sz="1600" b="1" dirty="0" err="1"/>
              <a:t>dgCMatrix</a:t>
            </a:r>
            <a:r>
              <a:rPr lang="en-US" sz="1600" b="1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981677-3970-5C4C-9820-45882CB5DC9D}"/>
              </a:ext>
            </a:extLst>
          </p:cNvPr>
          <p:cNvSpPr/>
          <p:nvPr/>
        </p:nvSpPr>
        <p:spPr>
          <a:xfrm>
            <a:off x="5268524" y="4815609"/>
            <a:ext cx="2663190" cy="494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/>
              <a:t>scData</a:t>
            </a:r>
            <a:r>
              <a:rPr lang="en-US" sz="1350" dirty="0"/>
              <a:t>$’Gene Expression’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B56ECF-F937-5E47-9189-50AF39B606B7}"/>
              </a:ext>
            </a:extLst>
          </p:cNvPr>
          <p:cNvSpPr/>
          <p:nvPr/>
        </p:nvSpPr>
        <p:spPr>
          <a:xfrm>
            <a:off x="5268524" y="5411606"/>
            <a:ext cx="2663190" cy="4949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/>
              <a:t>scData</a:t>
            </a:r>
            <a:r>
              <a:rPr lang="en-US" sz="1350" dirty="0"/>
              <a:t>$’Antibody Capture’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A49D8B-0D4C-AC43-A268-4BCFA6B98234}"/>
              </a:ext>
            </a:extLst>
          </p:cNvPr>
          <p:cNvSpPr txBox="1"/>
          <p:nvPr/>
        </p:nvSpPr>
        <p:spPr>
          <a:xfrm>
            <a:off x="4885150" y="4202284"/>
            <a:ext cx="4258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Gene Expression &amp; Antibody Capture: </a:t>
            </a:r>
          </a:p>
          <a:p>
            <a:r>
              <a:rPr lang="en-US" sz="1600" b="1" dirty="0"/>
              <a:t>List of 2 sparse matrices (</a:t>
            </a:r>
            <a:r>
              <a:rPr lang="en-US" sz="1600" b="1" dirty="0" err="1"/>
              <a:t>dgCMatrix</a:t>
            </a:r>
            <a:r>
              <a:rPr lang="en-US" sz="16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86531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A59D35-B72D-1F43-AB3B-03973E086ADA}"/>
              </a:ext>
            </a:extLst>
          </p:cNvPr>
          <p:cNvSpPr txBox="1"/>
          <p:nvPr/>
        </p:nvSpPr>
        <p:spPr>
          <a:xfrm>
            <a:off x="329540" y="980030"/>
            <a:ext cx="8069161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75" dirty="0"/>
              <a:t>Seurat object is created from the imported counts matrix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16AE98-0997-BD42-A73F-2FE6D6E4EB9B}"/>
              </a:ext>
            </a:extLst>
          </p:cNvPr>
          <p:cNvSpPr txBox="1"/>
          <p:nvPr/>
        </p:nvSpPr>
        <p:spPr>
          <a:xfrm>
            <a:off x="573066" y="1699259"/>
            <a:ext cx="4424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If you only have gene expression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1A1DB3-F0AC-5C49-9A7A-1CFD6841BB71}"/>
              </a:ext>
            </a:extLst>
          </p:cNvPr>
          <p:cNvSpPr txBox="1"/>
          <p:nvPr/>
        </p:nvSpPr>
        <p:spPr>
          <a:xfrm>
            <a:off x="523348" y="3811114"/>
            <a:ext cx="5500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Or</a:t>
            </a:r>
            <a:r>
              <a:rPr lang="en-US" sz="1600" dirty="0"/>
              <a:t>, If you have gene expression and feature barcode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C7468F-1654-FA43-9014-8CF92DB35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069" y="4088114"/>
            <a:ext cx="7089862" cy="17929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B7DFB3-D773-0345-BEE2-A59D7D5F6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069" y="2018182"/>
            <a:ext cx="7089862" cy="172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50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FC24A7-5AFB-0148-80F6-5EEBED2D8250}"/>
              </a:ext>
            </a:extLst>
          </p:cNvPr>
          <p:cNvSpPr txBox="1"/>
          <p:nvPr/>
        </p:nvSpPr>
        <p:spPr>
          <a:xfrm>
            <a:off x="2088617" y="471715"/>
            <a:ext cx="4937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Outline for today’s presentation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CDA93E-E6B8-C640-A9B8-C14EFF5ED508}"/>
              </a:ext>
            </a:extLst>
          </p:cNvPr>
          <p:cNvSpPr txBox="1"/>
          <p:nvPr/>
        </p:nvSpPr>
        <p:spPr>
          <a:xfrm>
            <a:off x="727899" y="1485598"/>
            <a:ext cx="78086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Brief intro to the R Studio workspace and Seurat package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Gross anatomy of a Seurat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Demo dataset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5389DF4-7A64-C24B-BC79-C96BD376291A}"/>
              </a:ext>
            </a:extLst>
          </p:cNvPr>
          <p:cNvSpPr txBox="1">
            <a:spLocks/>
          </p:cNvSpPr>
          <p:nvPr/>
        </p:nvSpPr>
        <p:spPr>
          <a:xfrm>
            <a:off x="727899" y="2859312"/>
            <a:ext cx="6904264" cy="302736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  <a:p>
            <a:r>
              <a:rPr lang="en-US" sz="1600" dirty="0"/>
              <a:t>Datasets: </a:t>
            </a:r>
          </a:p>
          <a:p>
            <a:pPr lvl="1"/>
            <a:r>
              <a:rPr lang="en-US" sz="1600" dirty="0"/>
              <a:t>PBMC 3’-end expression with cell surface proteins (10X v3.1)</a:t>
            </a:r>
          </a:p>
          <a:p>
            <a:pPr lvl="1"/>
            <a:r>
              <a:rPr lang="en-US" sz="1600" dirty="0"/>
              <a:t>PBMC 5’-end expression with cell surface proteins (10X v3.1)</a:t>
            </a:r>
          </a:p>
          <a:p>
            <a:pPr lvl="1"/>
            <a:r>
              <a:rPr lang="en-US" sz="1600" dirty="0"/>
              <a:t>ATAC-seq data from PBMC</a:t>
            </a:r>
          </a:p>
          <a:p>
            <a:r>
              <a:rPr lang="en-US" sz="1600" dirty="0"/>
              <a:t>Reference Data</a:t>
            </a:r>
          </a:p>
          <a:p>
            <a:pPr lvl="1"/>
            <a:r>
              <a:rPr lang="en-US" sz="1600" dirty="0" err="1"/>
              <a:t>hPBMNC</a:t>
            </a:r>
            <a:r>
              <a:rPr lang="en-US" sz="1600" dirty="0"/>
              <a:t> SMART-seq2</a:t>
            </a:r>
          </a:p>
          <a:p>
            <a:pPr lvl="1"/>
            <a:r>
              <a:rPr lang="en-US" sz="1600" dirty="0"/>
              <a:t>3 reference data sets of 3’-end expression (10X v2)</a:t>
            </a:r>
          </a:p>
          <a:p>
            <a:r>
              <a:rPr lang="en-US" sz="1600" dirty="0"/>
              <a:t>Normalization</a:t>
            </a:r>
          </a:p>
          <a:p>
            <a:r>
              <a:rPr lang="en-US" sz="1600" dirty="0"/>
              <a:t>Integration</a:t>
            </a:r>
          </a:p>
          <a:p>
            <a:r>
              <a:rPr lang="en-US" sz="1600" dirty="0"/>
              <a:t>Label Transfer</a:t>
            </a:r>
          </a:p>
        </p:txBody>
      </p:sp>
    </p:spTree>
    <p:extLst>
      <p:ext uri="{BB962C8B-B14F-4D97-AF65-F5344CB8AC3E}">
        <p14:creationId xmlns:p14="http://schemas.microsoft.com/office/powerpoint/2010/main" val="23230963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117AD3-3DA4-C941-89A3-87A824246DCD}"/>
              </a:ext>
            </a:extLst>
          </p:cNvPr>
          <p:cNvSpPr txBox="1"/>
          <p:nvPr/>
        </p:nvSpPr>
        <p:spPr>
          <a:xfrm>
            <a:off x="329540" y="1249136"/>
            <a:ext cx="8069161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75" dirty="0"/>
              <a:t>Now you have a Seurat ‘object’ – what is 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C2DCFD-F8BC-704F-86B3-3A97B9F86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48" y="2238235"/>
            <a:ext cx="8277225" cy="16344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9B3E5E-CC55-5C42-AFF9-25E95E75A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48" y="4995870"/>
            <a:ext cx="8277225" cy="11239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D8AA2B-52B5-5449-9A68-1D3EE27D9644}"/>
              </a:ext>
            </a:extLst>
          </p:cNvPr>
          <p:cNvSpPr txBox="1"/>
          <p:nvPr/>
        </p:nvSpPr>
        <p:spPr>
          <a:xfrm>
            <a:off x="570547" y="1831086"/>
            <a:ext cx="7828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When you just type the object name, you get a very brief, simply formatted summary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34824B-D8D7-A946-A601-E2B0003FCEE8}"/>
              </a:ext>
            </a:extLst>
          </p:cNvPr>
          <p:cNvSpPr txBox="1"/>
          <p:nvPr/>
        </p:nvSpPr>
        <p:spPr>
          <a:xfrm>
            <a:off x="570548" y="4134628"/>
            <a:ext cx="8277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There’s a lot more detail underneath that is worth knowing the basic anatomy of….  </a:t>
            </a:r>
          </a:p>
          <a:p>
            <a:r>
              <a:rPr lang="en-US" sz="1600" dirty="0"/>
              <a:t>str() allows the display of the internal structure of an object and shows there are 12 ‘slots’ in a Seurat v3 object </a:t>
            </a:r>
          </a:p>
        </p:txBody>
      </p:sp>
    </p:spTree>
    <p:extLst>
      <p:ext uri="{BB962C8B-B14F-4D97-AF65-F5344CB8AC3E}">
        <p14:creationId xmlns:p14="http://schemas.microsoft.com/office/powerpoint/2010/main" val="2853773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F8F9C6-B6FD-454E-BDD8-D11C9BD33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72" y="1039875"/>
            <a:ext cx="6380495" cy="4778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A58322-BDB1-5346-BE82-3F129B30667E}"/>
              </a:ext>
            </a:extLst>
          </p:cNvPr>
          <p:cNvSpPr txBox="1"/>
          <p:nvPr/>
        </p:nvSpPr>
        <p:spPr>
          <a:xfrm>
            <a:off x="6819406" y="1255015"/>
            <a:ext cx="2091422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@assay slot: The heart of the object – where the expression matrices are stored. Currently just the (1) gene expression assay ($RNA) that is in the raw counts format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E96895-D276-AA44-8212-6A2279266206}"/>
              </a:ext>
            </a:extLst>
          </p:cNvPr>
          <p:cNvSpPr/>
          <p:nvPr/>
        </p:nvSpPr>
        <p:spPr>
          <a:xfrm>
            <a:off x="438912" y="1611630"/>
            <a:ext cx="768096" cy="301752"/>
          </a:xfrm>
          <a:prstGeom prst="rect">
            <a:avLst/>
          </a:prstGeom>
          <a:solidFill>
            <a:srgbClr val="F6FF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7BCEF0-261A-0745-8A9D-76A859B8640D}"/>
              </a:ext>
            </a:extLst>
          </p:cNvPr>
          <p:cNvSpPr txBox="1"/>
          <p:nvPr/>
        </p:nvSpPr>
        <p:spPr>
          <a:xfrm>
            <a:off x="6819406" y="3008132"/>
            <a:ext cx="20914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@</a:t>
            </a:r>
            <a:r>
              <a:rPr lang="en-US" sz="1350" dirty="0" err="1"/>
              <a:t>meta.data</a:t>
            </a:r>
            <a:r>
              <a:rPr lang="en-US" sz="1350" dirty="0"/>
              <a:t> slot: the place where metrics and details of each sample are stored. Populated with basic metrics with object creation, added to during processing, and you can add custom fields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BA6B70-FA08-CB4C-8BB3-CA20F0E1BCF6}"/>
              </a:ext>
            </a:extLst>
          </p:cNvPr>
          <p:cNvSpPr/>
          <p:nvPr/>
        </p:nvSpPr>
        <p:spPr>
          <a:xfrm>
            <a:off x="438912" y="4085082"/>
            <a:ext cx="548640" cy="132588"/>
          </a:xfrm>
          <a:prstGeom prst="rect">
            <a:avLst/>
          </a:prstGeom>
          <a:solidFill>
            <a:srgbClr val="00B0F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E04E30-97AE-DA42-9700-5C287ACBEC9A}"/>
              </a:ext>
            </a:extLst>
          </p:cNvPr>
          <p:cNvSpPr/>
          <p:nvPr/>
        </p:nvSpPr>
        <p:spPr>
          <a:xfrm>
            <a:off x="438912" y="4979036"/>
            <a:ext cx="548640" cy="132588"/>
          </a:xfrm>
          <a:prstGeom prst="rect">
            <a:avLst/>
          </a:prstGeom>
          <a:solidFill>
            <a:srgbClr val="FF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01B330-50E2-AE47-9B70-4C880F8136AC}"/>
              </a:ext>
            </a:extLst>
          </p:cNvPr>
          <p:cNvSpPr txBox="1"/>
          <p:nvPr/>
        </p:nvSpPr>
        <p:spPr>
          <a:xfrm>
            <a:off x="6819406" y="4906830"/>
            <a:ext cx="20914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@reductions slot: location where </a:t>
            </a:r>
            <a:r>
              <a:rPr lang="en-US" sz="1350" dirty="0" err="1"/>
              <a:t>pca</a:t>
            </a:r>
            <a:r>
              <a:rPr lang="en-US" sz="1350" dirty="0"/>
              <a:t>, </a:t>
            </a:r>
            <a:r>
              <a:rPr lang="en-US" sz="1350" dirty="0" err="1"/>
              <a:t>umap</a:t>
            </a:r>
            <a:r>
              <a:rPr lang="en-US" sz="1350" dirty="0"/>
              <a:t>, </a:t>
            </a:r>
            <a:r>
              <a:rPr lang="en-US" sz="1350" dirty="0" err="1"/>
              <a:t>tsne</a:t>
            </a:r>
            <a:r>
              <a:rPr lang="en-US" sz="1350" dirty="0"/>
              <a:t> and other dimensionality reduction info store</a:t>
            </a:r>
          </a:p>
        </p:txBody>
      </p:sp>
    </p:spTree>
    <p:extLst>
      <p:ext uri="{BB962C8B-B14F-4D97-AF65-F5344CB8AC3E}">
        <p14:creationId xmlns:p14="http://schemas.microsoft.com/office/powerpoint/2010/main" val="6291598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668C8E-369A-E740-B582-D932BAD9E8C3}"/>
              </a:ext>
            </a:extLst>
          </p:cNvPr>
          <p:cNvSpPr txBox="1"/>
          <p:nvPr/>
        </p:nvSpPr>
        <p:spPr>
          <a:xfrm>
            <a:off x="329539" y="1110637"/>
            <a:ext cx="8462417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75" dirty="0"/>
              <a:t>The Seurat object updates as you add to or process your dataset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BB9EF3-43A5-2C40-8036-9EFD6ECB6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02" y="1699260"/>
            <a:ext cx="7435596" cy="19612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352E20-0CE9-E042-9B6C-8AC75FEE0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02" y="4249106"/>
            <a:ext cx="7435596" cy="16457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2787D7-4541-3D4F-8050-569AD24C7F57}"/>
              </a:ext>
            </a:extLst>
          </p:cNvPr>
          <p:cNvSpPr txBox="1"/>
          <p:nvPr/>
        </p:nvSpPr>
        <p:spPr>
          <a:xfrm>
            <a:off x="854202" y="3910552"/>
            <a:ext cx="4501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And now we have (2) assays in the Seurat object</a:t>
            </a:r>
          </a:p>
        </p:txBody>
      </p:sp>
    </p:spTree>
    <p:extLst>
      <p:ext uri="{BB962C8B-B14F-4D97-AF65-F5344CB8AC3E}">
        <p14:creationId xmlns:p14="http://schemas.microsoft.com/office/powerpoint/2010/main" val="28149325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E1E5A8-D0C5-3E47-A39E-4F4E22C71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76" y="939479"/>
            <a:ext cx="5853475" cy="49790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8B1422-3F0B-0840-82F7-F5FDA790949B}"/>
              </a:ext>
            </a:extLst>
          </p:cNvPr>
          <p:cNvSpPr txBox="1"/>
          <p:nvPr/>
        </p:nvSpPr>
        <p:spPr>
          <a:xfrm>
            <a:off x="6131052" y="5644134"/>
            <a:ext cx="30129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str(</a:t>
            </a:r>
            <a:r>
              <a:rPr lang="en-US" sz="1350" dirty="0" err="1"/>
              <a:t>scData.so</a:t>
            </a:r>
            <a:r>
              <a:rPr lang="en-US" sz="1350" dirty="0"/>
              <a:t>) output continues below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5CA5C3-A667-7A47-96C7-455922803955}"/>
              </a:ext>
            </a:extLst>
          </p:cNvPr>
          <p:cNvSpPr/>
          <p:nvPr/>
        </p:nvSpPr>
        <p:spPr>
          <a:xfrm>
            <a:off x="329184" y="1405890"/>
            <a:ext cx="768096" cy="301752"/>
          </a:xfrm>
          <a:prstGeom prst="rect">
            <a:avLst/>
          </a:prstGeom>
          <a:solidFill>
            <a:srgbClr val="F6FF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99BD60-E9DD-C048-AA4A-BB84530E2835}"/>
              </a:ext>
            </a:extLst>
          </p:cNvPr>
          <p:cNvSpPr/>
          <p:nvPr/>
        </p:nvSpPr>
        <p:spPr>
          <a:xfrm>
            <a:off x="329184" y="3696462"/>
            <a:ext cx="768096" cy="116620"/>
          </a:xfrm>
          <a:prstGeom prst="rect">
            <a:avLst/>
          </a:prstGeom>
          <a:solidFill>
            <a:srgbClr val="F6FF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71E673-D2E8-034C-A8D4-C012A05F79F9}"/>
              </a:ext>
            </a:extLst>
          </p:cNvPr>
          <p:cNvSpPr txBox="1"/>
          <p:nvPr/>
        </p:nvSpPr>
        <p:spPr>
          <a:xfrm>
            <a:off x="6295644" y="1314392"/>
            <a:ext cx="23957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Notice we now have two fields in the @assays slot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F121A3-4880-E543-A074-B38233B52C12}"/>
              </a:ext>
            </a:extLst>
          </p:cNvPr>
          <p:cNvSpPr txBox="1"/>
          <p:nvPr/>
        </p:nvSpPr>
        <p:spPr>
          <a:xfrm>
            <a:off x="6295644" y="3419321"/>
            <a:ext cx="2395728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The @</a:t>
            </a:r>
            <a:r>
              <a:rPr lang="en-US" sz="1350" dirty="0" err="1"/>
              <a:t>active.assay</a:t>
            </a:r>
            <a:r>
              <a:rPr lang="en-US" sz="1350" dirty="0"/>
              <a:t> slot (not shown here) also become relevant since it shows which matrix you are working on for any processing --- also helpful to pay attention to active assay before and after running </a:t>
            </a:r>
            <a:r>
              <a:rPr lang="en-US" sz="1350" dirty="0" err="1"/>
              <a:t>SCTransform</a:t>
            </a:r>
            <a:r>
              <a:rPr lang="en-US" sz="1350" dirty="0"/>
              <a:t> (active assay becomes ‘SCT’)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27DC1B-019A-4E43-A725-6D5FAF1829EB}"/>
              </a:ext>
            </a:extLst>
          </p:cNvPr>
          <p:cNvSpPr txBox="1"/>
          <p:nvPr/>
        </p:nvSpPr>
        <p:spPr>
          <a:xfrm>
            <a:off x="6295644" y="2055232"/>
            <a:ext cx="2395728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The matrices still only just have the raw data in them. The data and </a:t>
            </a:r>
            <a:r>
              <a:rPr lang="en-US" sz="1350" dirty="0" err="1"/>
              <a:t>scale.data</a:t>
            </a:r>
            <a:r>
              <a:rPr lang="en-US" sz="1350" dirty="0"/>
              <a:t> matrices will get updated as you process (Stefan will show this)</a:t>
            </a:r>
          </a:p>
        </p:txBody>
      </p:sp>
    </p:spTree>
    <p:extLst>
      <p:ext uri="{BB962C8B-B14F-4D97-AF65-F5344CB8AC3E}">
        <p14:creationId xmlns:p14="http://schemas.microsoft.com/office/powerpoint/2010/main" val="9508997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49F02-F6A8-CA4E-BDC6-F9EA6FB5AA2F}"/>
              </a:ext>
            </a:extLst>
          </p:cNvPr>
          <p:cNvSpPr txBox="1"/>
          <p:nvPr/>
        </p:nvSpPr>
        <p:spPr>
          <a:xfrm>
            <a:off x="329540" y="1126964"/>
            <a:ext cx="8069161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75" dirty="0"/>
              <a:t>You can get a ‘status check’ of your Seurat object by calling info from these slots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B91601-1081-2C4B-A458-E08977F30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579" y="1979656"/>
            <a:ext cx="6116765" cy="7464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612F12-C626-EE45-BA0B-2F9EA8892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579" y="2817246"/>
            <a:ext cx="6116765" cy="7602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7A825-8F3A-AA4B-B520-F0A2C766E60A}"/>
              </a:ext>
            </a:extLst>
          </p:cNvPr>
          <p:cNvSpPr txBox="1"/>
          <p:nvPr/>
        </p:nvSpPr>
        <p:spPr>
          <a:xfrm>
            <a:off x="329539" y="3739848"/>
            <a:ext cx="892876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And arguably one of the most helpful / important – the @</a:t>
            </a:r>
            <a:r>
              <a:rPr lang="en-US" sz="1350" dirty="0" err="1"/>
              <a:t>meta.data</a:t>
            </a:r>
            <a:r>
              <a:rPr lang="en-US" sz="1350" dirty="0"/>
              <a:t> slot </a:t>
            </a:r>
          </a:p>
          <a:p>
            <a:r>
              <a:rPr lang="en-US" sz="1350" i="1" dirty="0"/>
              <a:t>(just remember it has as many rows as your dataset has cell barcodes) – using head() to display only the first 6 rows)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3E8AE7-300B-6B49-A00F-FB9707BE7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520" y="4224596"/>
            <a:ext cx="5390884" cy="166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106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780C33-4C89-C64F-A729-1A3315957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16" y="4071517"/>
            <a:ext cx="7744968" cy="18062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8C7800-F0AA-9045-B449-34029FA8F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896" y="2000408"/>
            <a:ext cx="6236208" cy="12686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AD3F6F-96B2-584B-AEA5-DB6A436CDD24}"/>
              </a:ext>
            </a:extLst>
          </p:cNvPr>
          <p:cNvSpPr txBox="1"/>
          <p:nvPr/>
        </p:nvSpPr>
        <p:spPr>
          <a:xfrm>
            <a:off x="1453896" y="1723409"/>
            <a:ext cx="497890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Some quick default processing just as an example…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44DFDF-E6CB-034E-B87C-29918E2B1FF5}"/>
              </a:ext>
            </a:extLst>
          </p:cNvPr>
          <p:cNvSpPr txBox="1"/>
          <p:nvPr/>
        </p:nvSpPr>
        <p:spPr>
          <a:xfrm>
            <a:off x="400552" y="3527512"/>
            <a:ext cx="799814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Results in automatic updates to the @</a:t>
            </a:r>
            <a:r>
              <a:rPr lang="en-US" sz="1350" dirty="0" err="1"/>
              <a:t>meta.data</a:t>
            </a:r>
            <a:r>
              <a:rPr lang="en-US" sz="1350" dirty="0"/>
              <a:t> table </a:t>
            </a:r>
          </a:p>
          <a:p>
            <a:r>
              <a:rPr lang="en-US" sz="1350" i="1" dirty="0"/>
              <a:t>(note: ‘</a:t>
            </a:r>
            <a:r>
              <a:rPr lang="en-US" sz="1350" i="1" dirty="0" err="1"/>
              <a:t>seurat_clusters</a:t>
            </a:r>
            <a:r>
              <a:rPr lang="en-US" sz="1350" i="1" dirty="0"/>
              <a:t>’ is the currently-active cluster designations that show up when you plot your data)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FD85EA-5F12-F04E-AFE3-04EFC5B5D8D5}"/>
              </a:ext>
            </a:extLst>
          </p:cNvPr>
          <p:cNvSpPr txBox="1"/>
          <p:nvPr/>
        </p:nvSpPr>
        <p:spPr>
          <a:xfrm>
            <a:off x="329540" y="1126964"/>
            <a:ext cx="8069161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75" dirty="0"/>
              <a:t>Important info is stored in the Seurat </a:t>
            </a:r>
            <a:r>
              <a:rPr lang="en-US" sz="2475" dirty="0" err="1"/>
              <a:t>meta.data</a:t>
            </a:r>
            <a:r>
              <a:rPr lang="en-US" sz="2475" dirty="0"/>
              <a:t> slot</a:t>
            </a:r>
          </a:p>
        </p:txBody>
      </p:sp>
    </p:spTree>
    <p:extLst>
      <p:ext uri="{BB962C8B-B14F-4D97-AF65-F5344CB8AC3E}">
        <p14:creationId xmlns:p14="http://schemas.microsoft.com/office/powerpoint/2010/main" val="36105072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2BA166-0C2A-0143-AB36-4B25A1F99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92" y="2094561"/>
            <a:ext cx="7648956" cy="15442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B28034-648C-2049-A695-10C54DFAE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428" y="4068520"/>
            <a:ext cx="7223760" cy="17950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E9A920-306B-CD48-8E58-D8AF13B9AED7}"/>
              </a:ext>
            </a:extLst>
          </p:cNvPr>
          <p:cNvSpPr txBox="1"/>
          <p:nvPr/>
        </p:nvSpPr>
        <p:spPr>
          <a:xfrm>
            <a:off x="507492" y="3791520"/>
            <a:ext cx="44988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You can see these new columns in the @</a:t>
            </a:r>
            <a:r>
              <a:rPr lang="en-US" sz="1350" dirty="0" err="1"/>
              <a:t>meta.data</a:t>
            </a:r>
            <a:r>
              <a:rPr lang="en-US" sz="1350" dirty="0"/>
              <a:t> slot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CA0A01-1C02-3E4D-9677-4BD33C97D925}"/>
              </a:ext>
            </a:extLst>
          </p:cNvPr>
          <p:cNvSpPr txBox="1"/>
          <p:nvPr/>
        </p:nvSpPr>
        <p:spPr>
          <a:xfrm>
            <a:off x="293028" y="1110853"/>
            <a:ext cx="8069161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75" dirty="0"/>
              <a:t>Once you know how to navigate the Seurat object and </a:t>
            </a:r>
            <a:r>
              <a:rPr lang="en-US" sz="2475" dirty="0" err="1"/>
              <a:t>meta.data</a:t>
            </a:r>
            <a:r>
              <a:rPr lang="en-US" sz="2475" dirty="0"/>
              <a:t> slot, you can customize and leverage it for analysis</a:t>
            </a:r>
          </a:p>
        </p:txBody>
      </p:sp>
    </p:spTree>
    <p:extLst>
      <p:ext uri="{BB962C8B-B14F-4D97-AF65-F5344CB8AC3E}">
        <p14:creationId xmlns:p14="http://schemas.microsoft.com/office/powerpoint/2010/main" val="2097076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5D8541-5BE4-9A46-BEBA-2BC871304175}"/>
              </a:ext>
            </a:extLst>
          </p:cNvPr>
          <p:cNvSpPr txBox="1"/>
          <p:nvPr/>
        </p:nvSpPr>
        <p:spPr>
          <a:xfrm>
            <a:off x="2684816" y="2569028"/>
            <a:ext cx="37743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Part 3: Demo dataset</a:t>
            </a:r>
          </a:p>
          <a:p>
            <a:pPr algn="ctr"/>
            <a:r>
              <a:rPr lang="en-US" sz="3200" b="1" dirty="0"/>
              <a:t>Let’s play</a:t>
            </a:r>
          </a:p>
        </p:txBody>
      </p:sp>
    </p:spTree>
    <p:extLst>
      <p:ext uri="{BB962C8B-B14F-4D97-AF65-F5344CB8AC3E}">
        <p14:creationId xmlns:p14="http://schemas.microsoft.com/office/powerpoint/2010/main" val="39860119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Seurat, V3 </a:t>
            </a:r>
            <a:r>
              <a:rPr lang="en-US" dirty="0" err="1"/>
              <a:t>FlyOver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Single Cell Users Group</a:t>
            </a:r>
          </a:p>
          <a:p>
            <a:r>
              <a:rPr lang="en-US" dirty="0"/>
              <a:t>December 18, 2019</a:t>
            </a:r>
          </a:p>
        </p:txBody>
      </p:sp>
    </p:spTree>
    <p:extLst>
      <p:ext uri="{BB962C8B-B14F-4D97-AF65-F5344CB8AC3E}">
        <p14:creationId xmlns:p14="http://schemas.microsoft.com/office/powerpoint/2010/main" val="9644790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Datasets: </a:t>
            </a:r>
          </a:p>
          <a:p>
            <a:pPr lvl="1"/>
            <a:r>
              <a:rPr lang="en-US" dirty="0"/>
              <a:t>PBMC 3’-end expression with cell surface proteins (10X v3.1)</a:t>
            </a:r>
          </a:p>
          <a:p>
            <a:pPr lvl="1"/>
            <a:r>
              <a:rPr lang="en-US" dirty="0"/>
              <a:t>PBMC 5’-end expression with cell surface proteins (10X v3.1)</a:t>
            </a:r>
          </a:p>
          <a:p>
            <a:pPr lvl="1"/>
            <a:r>
              <a:rPr lang="en-US" dirty="0"/>
              <a:t>ATAC-</a:t>
            </a:r>
            <a:r>
              <a:rPr lang="en-US" dirty="0" err="1"/>
              <a:t>seq</a:t>
            </a:r>
            <a:r>
              <a:rPr lang="en-US" dirty="0"/>
              <a:t> data from PBMC</a:t>
            </a:r>
          </a:p>
          <a:p>
            <a:r>
              <a:rPr lang="en-US" dirty="0"/>
              <a:t>Reference Data</a:t>
            </a:r>
          </a:p>
          <a:p>
            <a:pPr lvl="1"/>
            <a:r>
              <a:rPr lang="en-US" dirty="0" err="1"/>
              <a:t>hPBMNC</a:t>
            </a:r>
            <a:r>
              <a:rPr lang="en-US" dirty="0"/>
              <a:t> SMART-seq2</a:t>
            </a:r>
          </a:p>
          <a:p>
            <a:pPr lvl="1"/>
            <a:r>
              <a:rPr lang="en-US" dirty="0"/>
              <a:t>3 reference data sets of 3’-end expression (10X v2)</a:t>
            </a:r>
          </a:p>
          <a:p>
            <a:r>
              <a:rPr lang="en-US" dirty="0"/>
              <a:t>Normalization</a:t>
            </a:r>
          </a:p>
          <a:p>
            <a:r>
              <a:rPr lang="en-US" dirty="0"/>
              <a:t>Integration</a:t>
            </a:r>
          </a:p>
          <a:p>
            <a:r>
              <a:rPr lang="en-US" dirty="0"/>
              <a:t>Label Transfer</a:t>
            </a:r>
          </a:p>
        </p:txBody>
      </p:sp>
    </p:spTree>
    <p:extLst>
      <p:ext uri="{BB962C8B-B14F-4D97-AF65-F5344CB8AC3E}">
        <p14:creationId xmlns:p14="http://schemas.microsoft.com/office/powerpoint/2010/main" val="3262927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BB9E2E-1B0A-5543-B7C5-97A040B4D369}"/>
              </a:ext>
            </a:extLst>
          </p:cNvPr>
          <p:cNvSpPr txBox="1"/>
          <p:nvPr/>
        </p:nvSpPr>
        <p:spPr>
          <a:xfrm>
            <a:off x="1267634" y="348343"/>
            <a:ext cx="66087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Example R Studio window for an analysis in Seurat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4 working areas of an R studio window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03CAF4-92C6-CE42-9B05-9EBDC6BA5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634" y="1631393"/>
            <a:ext cx="6789337" cy="487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4388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082" y="1600200"/>
            <a:ext cx="8229600" cy="4876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Freely available from 10X genomics:</a:t>
            </a:r>
          </a:p>
          <a:p>
            <a:pPr marL="0" indent="0">
              <a:buNone/>
            </a:pPr>
            <a:endParaRPr lang="en-US" dirty="0"/>
          </a:p>
          <a:p>
            <a:pPr marL="274320" lvl="1" indent="0">
              <a:buNone/>
            </a:pPr>
            <a:r>
              <a:rPr lang="en-US" dirty="0">
                <a:hlinkClick r:id="rId2"/>
              </a:rPr>
              <a:t>https://www.10xgenomics.com/resources/datasets/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We’ll work with PBMNCs from a healthy donor</a:t>
            </a:r>
          </a:p>
          <a:p>
            <a:pPr lvl="1"/>
            <a:r>
              <a:rPr lang="en-US" dirty="0"/>
              <a:t>3’ Gene Expression + cell surface proteins (v3)</a:t>
            </a:r>
          </a:p>
          <a:p>
            <a:pPr lvl="1"/>
            <a:r>
              <a:rPr lang="en-US" dirty="0"/>
              <a:t>5’ Gene Expression + cell surface proteins (v3)</a:t>
            </a:r>
          </a:p>
          <a:p>
            <a:pPr lvl="1"/>
            <a:r>
              <a:rPr lang="en-US" dirty="0"/>
              <a:t>ATAC-</a:t>
            </a:r>
            <a:r>
              <a:rPr lang="en-US" dirty="0" err="1"/>
              <a:t>seq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Annotated Reference Datasets are freely available from </a:t>
            </a:r>
            <a:r>
              <a:rPr lang="en-US" dirty="0" err="1"/>
              <a:t>Satija</a:t>
            </a:r>
            <a:r>
              <a:rPr lang="en-US" dirty="0"/>
              <a:t> Lab via the </a:t>
            </a:r>
            <a:r>
              <a:rPr lang="en-US" dirty="0" err="1"/>
              <a:t>SeuratData</a:t>
            </a:r>
            <a:r>
              <a:rPr lang="en-US" dirty="0"/>
              <a:t> package</a:t>
            </a:r>
          </a:p>
        </p:txBody>
      </p:sp>
    </p:spTree>
    <p:extLst>
      <p:ext uri="{BB962C8B-B14F-4D97-AF65-F5344CB8AC3E}">
        <p14:creationId xmlns:p14="http://schemas.microsoft.com/office/powerpoint/2010/main" val="3282049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data we are using from 10X is in hierarchical data format (HDF)</a:t>
            </a:r>
          </a:p>
          <a:p>
            <a:pPr lvl="1"/>
            <a:r>
              <a:rPr lang="en-US" dirty="0"/>
              <a:t>Useful for storing/organizing large amounts of data</a:t>
            </a:r>
          </a:p>
          <a:p>
            <a:pPr lvl="1"/>
            <a:r>
              <a:rPr lang="en-US" dirty="0"/>
              <a:t>Self-describing: the data and metadata are in the same file</a:t>
            </a:r>
          </a:p>
          <a:p>
            <a:pPr lvl="1"/>
            <a:r>
              <a:rPr lang="en-US" dirty="0"/>
              <a:t>Cross platform</a:t>
            </a:r>
          </a:p>
          <a:p>
            <a:pPr lvl="1"/>
            <a:r>
              <a:rPr lang="en-US" dirty="0"/>
              <a:t>May be viewed in </a:t>
            </a:r>
            <a:r>
              <a:rPr lang="en-US" dirty="0" err="1"/>
              <a:t>HDFView</a:t>
            </a:r>
            <a:endParaRPr lang="en-US" dirty="0"/>
          </a:p>
          <a:p>
            <a:r>
              <a:rPr lang="en-US" dirty="0"/>
              <a:t>The data contains gene expression levels alongside the abundance of cell surface proteins (CITE-</a:t>
            </a:r>
            <a:r>
              <a:rPr lang="en-US" dirty="0" err="1"/>
              <a:t>seq</a:t>
            </a:r>
            <a:r>
              <a:rPr lang="en-US" dirty="0"/>
              <a:t>)</a:t>
            </a:r>
          </a:p>
          <a:p>
            <a:r>
              <a:rPr lang="en-US" dirty="0"/>
              <a:t>My naming convention:</a:t>
            </a:r>
          </a:p>
          <a:p>
            <a:pPr lvl="1"/>
            <a:r>
              <a:rPr lang="en-US" dirty="0"/>
              <a:t>_data: raw count matrix</a:t>
            </a:r>
          </a:p>
          <a:p>
            <a:pPr lvl="1"/>
            <a:r>
              <a:rPr lang="en-US" dirty="0"/>
              <a:t>_so: a Seurat Object</a:t>
            </a:r>
          </a:p>
          <a:p>
            <a:pPr lvl="1"/>
            <a:r>
              <a:rPr lang="en-US" dirty="0"/>
              <a:t>_sol: a list of Seurat Objects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6981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Observed sequencing depth (number of genes or molecules detected per cell) can vary significantly between cells</a:t>
            </a:r>
          </a:p>
          <a:p>
            <a:r>
              <a:rPr lang="en-US" dirty="0"/>
              <a:t>These effects are due to differences in 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Numbers of PCR copies </a:t>
            </a:r>
            <a:r>
              <a:rPr lang="mr-IN" dirty="0"/>
              <a:t>–</a:t>
            </a:r>
            <a:r>
              <a:rPr lang="en-US" dirty="0"/>
              <a:t> mitigated by use of UMIs</a:t>
            </a:r>
          </a:p>
          <a:p>
            <a:pPr lvl="1"/>
            <a:r>
              <a:rPr lang="en-US" dirty="0"/>
              <a:t>Cell </a:t>
            </a:r>
            <a:r>
              <a:rPr lang="en-US" dirty="0" err="1"/>
              <a:t>lysis</a:t>
            </a:r>
            <a:endParaRPr lang="en-US" dirty="0"/>
          </a:p>
          <a:p>
            <a:pPr lvl="1"/>
            <a:r>
              <a:rPr lang="en-US" dirty="0"/>
              <a:t>Reverse transcription efficiency</a:t>
            </a:r>
          </a:p>
          <a:p>
            <a:pPr lvl="1"/>
            <a:r>
              <a:rPr lang="en-US" dirty="0"/>
              <a:t>Stochastic molecular sampling during sequencing</a:t>
            </a:r>
          </a:p>
          <a:p>
            <a:r>
              <a:rPr lang="en-US" dirty="0"/>
              <a:t>The objective in normalization is to remove technical effects, while preserving biological variation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2875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(Previous) Normalization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Poisson model does not fully capture the variance in highly expressed genes</a:t>
            </a:r>
          </a:p>
          <a:p>
            <a:r>
              <a:rPr lang="en-US" dirty="0"/>
              <a:t>Unconstrained Negative Binomial (NB) or Zero Inflation Negative Binomial models </a:t>
            </a:r>
            <a:r>
              <a:rPr lang="en-US" dirty="0" err="1"/>
              <a:t>overfits</a:t>
            </a:r>
            <a:r>
              <a:rPr lang="en-US" dirty="0"/>
              <a:t> </a:t>
            </a:r>
            <a:r>
              <a:rPr lang="en-US" dirty="0" err="1"/>
              <a:t>scRNA-seq</a:t>
            </a:r>
            <a:r>
              <a:rPr lang="en-US" dirty="0"/>
              <a:t> data and results in significant damping of variance</a:t>
            </a:r>
          </a:p>
        </p:txBody>
      </p:sp>
      <p:pic>
        <p:nvPicPr>
          <p:cNvPr id="4" name="Picture 3" descr="Screenshot 2019-12-18 at 03.28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5294"/>
            <a:ext cx="9144000" cy="295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8274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SCTransform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Hafemeister</a:t>
            </a:r>
            <a:r>
              <a:rPr lang="en-US" dirty="0"/>
              <a:t> et al propose a regularized negative binomial model</a:t>
            </a:r>
          </a:p>
          <a:p>
            <a:r>
              <a:rPr lang="en-US" dirty="0"/>
              <a:t>Parameters are computed across pools of genes with similar mean abundance</a:t>
            </a:r>
          </a:p>
        </p:txBody>
      </p:sp>
      <p:pic>
        <p:nvPicPr>
          <p:cNvPr id="4" name="Picture 3" descr="Screenshot 2019-12-18 at 03.47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896" y="3183542"/>
            <a:ext cx="7295732" cy="345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794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Alignment and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Computational strategy for integrated analysis of </a:t>
            </a:r>
            <a:r>
              <a:rPr lang="en-US" dirty="0" err="1"/>
              <a:t>scRNA-seq</a:t>
            </a:r>
            <a:r>
              <a:rPr lang="en-US" dirty="0"/>
              <a:t> data sets</a:t>
            </a:r>
          </a:p>
          <a:p>
            <a:r>
              <a:rPr lang="en-US" dirty="0"/>
              <a:t>Motivated by problems in speech recognition and machine vision, where the problem is to synthesize images of an object from different perspectives (front/back, up/down, </a:t>
            </a:r>
            <a:r>
              <a:rPr lang="en-US" dirty="0" err="1"/>
              <a:t>etc</a:t>
            </a:r>
            <a:r>
              <a:rPr lang="en-US" dirty="0"/>
              <a:t>) and different imaging modalities (ultrasound, </a:t>
            </a:r>
            <a:r>
              <a:rPr lang="en-US" dirty="0" err="1"/>
              <a:t>lidar</a:t>
            </a:r>
            <a:r>
              <a:rPr lang="en-US" dirty="0"/>
              <a:t>, etc.)</a:t>
            </a:r>
          </a:p>
          <a:p>
            <a:r>
              <a:rPr lang="en-US" dirty="0"/>
              <a:t>Novelty in latest version of Seurat is that they identify correspondences between pairs of data set (‘anchors’)</a:t>
            </a:r>
          </a:p>
        </p:txBody>
      </p:sp>
    </p:spTree>
    <p:extLst>
      <p:ext uri="{BB962C8B-B14F-4D97-AF65-F5344CB8AC3E}">
        <p14:creationId xmlns:p14="http://schemas.microsoft.com/office/powerpoint/2010/main" val="36348129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Alignment </a:t>
            </a:r>
            <a:r>
              <a:rPr lang="mr-IN" dirty="0"/>
              <a:t>–</a:t>
            </a:r>
            <a:r>
              <a:rPr lang="en-US" dirty="0"/>
              <a:t> Seurat v2</a:t>
            </a:r>
          </a:p>
        </p:txBody>
      </p:sp>
      <p:pic>
        <p:nvPicPr>
          <p:cNvPr id="4" name="Content Placeholder 3" descr="Screenshot 2019-12-18 at 05.32.5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992" r="-119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457615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272" y="533400"/>
            <a:ext cx="833452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Data Alignment and Integration</a:t>
            </a:r>
            <a:r>
              <a:rPr lang="mr-IN" dirty="0"/>
              <a:t>–</a:t>
            </a:r>
            <a:r>
              <a:rPr lang="en-US" dirty="0"/>
              <a:t> Seurat v3</a:t>
            </a:r>
          </a:p>
        </p:txBody>
      </p:sp>
      <p:pic>
        <p:nvPicPr>
          <p:cNvPr id="5" name="Content Placeholder 4" descr="Screenshot 2019-12-18 at 05.45.00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" r="14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3608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Transfer </a:t>
            </a:r>
            <a:r>
              <a:rPr lang="mr-IN" dirty="0"/>
              <a:t>–</a:t>
            </a:r>
            <a:r>
              <a:rPr lang="en-US" dirty="0"/>
              <a:t> Seurat v3</a:t>
            </a:r>
          </a:p>
        </p:txBody>
      </p:sp>
      <p:pic>
        <p:nvPicPr>
          <p:cNvPr id="4" name="Content Placeholder 3" descr="Screenshot 2019-12-18 at 05.50.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843" b="-88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4665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Transferring Labels Across Modalities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scATAC-seq</a:t>
            </a:r>
            <a:r>
              <a:rPr lang="en-US" dirty="0"/>
              <a:t> characterizes chromatin accessibility on the single cell level</a:t>
            </a:r>
          </a:p>
          <a:p>
            <a:r>
              <a:rPr lang="en-US" dirty="0"/>
              <a:t>Using the number of observed reads at gene promoters and enhancers, ATAC-</a:t>
            </a:r>
            <a:r>
              <a:rPr lang="en-US" dirty="0" err="1"/>
              <a:t>seq</a:t>
            </a:r>
            <a:r>
              <a:rPr lang="en-US" dirty="0"/>
              <a:t> data is converted to a “gene activity matrix”</a:t>
            </a:r>
          </a:p>
          <a:p>
            <a:r>
              <a:rPr lang="en-US" dirty="0"/>
              <a:t>Seurat v3 uses the “gene activity matrix” as a synthetic </a:t>
            </a:r>
            <a:r>
              <a:rPr lang="en-US" dirty="0" err="1"/>
              <a:t>scRNA-seq</a:t>
            </a:r>
            <a:r>
              <a:rPr lang="en-US" dirty="0"/>
              <a:t> data set that can be integrated with reference data to transfer labels such as cell type</a:t>
            </a:r>
          </a:p>
          <a:p>
            <a:r>
              <a:rPr lang="en-US" dirty="0"/>
              <a:t>Not only can discrete labels be transferred from reference to query datasets, but continuous/multimodal quantities (such as protein expression) may also be transferred</a:t>
            </a:r>
          </a:p>
        </p:txBody>
      </p:sp>
    </p:spTree>
    <p:extLst>
      <p:ext uri="{BB962C8B-B14F-4D97-AF65-F5344CB8AC3E}">
        <p14:creationId xmlns:p14="http://schemas.microsoft.com/office/powerpoint/2010/main" val="1969232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BB9E2E-1B0A-5543-B7C5-97A040B4D369}"/>
              </a:ext>
            </a:extLst>
          </p:cNvPr>
          <p:cNvSpPr txBox="1"/>
          <p:nvPr/>
        </p:nvSpPr>
        <p:spPr>
          <a:xfrm>
            <a:off x="1267634" y="348343"/>
            <a:ext cx="6608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Example R Studio window for an analysis in Seurat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03CAF4-92C6-CE42-9B05-9EBDC6BA5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634" y="1631393"/>
            <a:ext cx="6789337" cy="48782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26E470-B277-F040-BDFB-D2E71FBF4479}"/>
              </a:ext>
            </a:extLst>
          </p:cNvPr>
          <p:cNvSpPr txBox="1"/>
          <p:nvPr/>
        </p:nvSpPr>
        <p:spPr>
          <a:xfrm>
            <a:off x="2217600" y="1108173"/>
            <a:ext cx="1364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Console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049EAA-D2DE-944C-AB87-B6842FC3CB9B}"/>
              </a:ext>
            </a:extLst>
          </p:cNvPr>
          <p:cNvSpPr/>
          <p:nvPr/>
        </p:nvSpPr>
        <p:spPr>
          <a:xfrm>
            <a:off x="1267634" y="1631393"/>
            <a:ext cx="3520366" cy="4878264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AB7E02-1584-E442-9E45-72C4F269F5F7}"/>
              </a:ext>
            </a:extLst>
          </p:cNvPr>
          <p:cNvSpPr txBox="1"/>
          <p:nvPr/>
        </p:nvSpPr>
        <p:spPr>
          <a:xfrm>
            <a:off x="406180" y="2491200"/>
            <a:ext cx="861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script</a:t>
            </a:r>
          </a:p>
          <a:p>
            <a:pPr algn="ctr"/>
            <a:r>
              <a:rPr lang="en-US" dirty="0"/>
              <a:t>(saved)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9AC4B2-9145-8E43-AC3A-EC7DDE26D6DD}"/>
              </a:ext>
            </a:extLst>
          </p:cNvPr>
          <p:cNvSpPr txBox="1"/>
          <p:nvPr/>
        </p:nvSpPr>
        <p:spPr>
          <a:xfrm>
            <a:off x="21429" y="4818723"/>
            <a:ext cx="1290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Actively running</a:t>
            </a:r>
          </a:p>
          <a:p>
            <a:pPr algn="ctr"/>
            <a:r>
              <a:rPr lang="en-US" dirty="0"/>
              <a:t>script (not saved)</a:t>
            </a:r>
          </a:p>
        </p:txBody>
      </p:sp>
    </p:spTree>
    <p:extLst>
      <p:ext uri="{BB962C8B-B14F-4D97-AF65-F5344CB8AC3E}">
        <p14:creationId xmlns:p14="http://schemas.microsoft.com/office/powerpoint/2010/main" val="13102423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of Warning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hope that this R markdown will be useful to you in initial explorations of your data, but 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Ideas presented here are deeper than they appear</a:t>
            </a:r>
          </a:p>
          <a:p>
            <a:r>
              <a:rPr lang="en-US" dirty="0"/>
              <a:t>Exercise care in pre-processing of your count matrices</a:t>
            </a:r>
          </a:p>
          <a:p>
            <a:r>
              <a:rPr lang="en-US" dirty="0"/>
              <a:t>Be mindful of whether the datasets you are trying to integrate or the reference dataset you are trying to query are indeed compatible.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3248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the members of my community from whom I have learned most of this</a:t>
            </a:r>
          </a:p>
        </p:txBody>
      </p:sp>
    </p:spTree>
    <p:extLst>
      <p:ext uri="{BB962C8B-B14F-4D97-AF65-F5344CB8AC3E}">
        <p14:creationId xmlns:p14="http://schemas.microsoft.com/office/powerpoint/2010/main" val="3968465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BB9E2E-1B0A-5543-B7C5-97A040B4D369}"/>
              </a:ext>
            </a:extLst>
          </p:cNvPr>
          <p:cNvSpPr txBox="1"/>
          <p:nvPr/>
        </p:nvSpPr>
        <p:spPr>
          <a:xfrm>
            <a:off x="1267634" y="348343"/>
            <a:ext cx="6608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Example R Studio window for an analysis in Seurat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03CAF4-92C6-CE42-9B05-9EBDC6BA5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634" y="1631393"/>
            <a:ext cx="6789337" cy="48782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A0FE68-C5BC-F04F-8EA5-71D5FDCC55D6}"/>
              </a:ext>
            </a:extLst>
          </p:cNvPr>
          <p:cNvSpPr txBox="1"/>
          <p:nvPr/>
        </p:nvSpPr>
        <p:spPr>
          <a:xfrm>
            <a:off x="5443200" y="1127206"/>
            <a:ext cx="2100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Environment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DDA04F-8E2D-0F4A-9C3A-AFD9763AC5C6}"/>
              </a:ext>
            </a:extLst>
          </p:cNvPr>
          <p:cNvSpPr/>
          <p:nvPr/>
        </p:nvSpPr>
        <p:spPr>
          <a:xfrm>
            <a:off x="4738034" y="1631393"/>
            <a:ext cx="3318937" cy="2674207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EF74B5-EC46-F742-AC8A-85ADDAAB6241}"/>
              </a:ext>
            </a:extLst>
          </p:cNvPr>
          <p:cNvSpPr txBox="1"/>
          <p:nvPr/>
        </p:nvSpPr>
        <p:spPr>
          <a:xfrm>
            <a:off x="7999371" y="1844826"/>
            <a:ext cx="1202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Open files (e.g. Seurat objects)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69958-D52B-E840-A46C-91FB716F2797}"/>
              </a:ext>
            </a:extLst>
          </p:cNvPr>
          <p:cNvSpPr txBox="1"/>
          <p:nvPr/>
        </p:nvSpPr>
        <p:spPr>
          <a:xfrm>
            <a:off x="406180" y="2491200"/>
            <a:ext cx="861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script</a:t>
            </a:r>
          </a:p>
          <a:p>
            <a:pPr algn="ctr"/>
            <a:r>
              <a:rPr lang="en-US" dirty="0"/>
              <a:t>(saved)</a:t>
            </a:r>
          </a:p>
        </p:txBody>
      </p:sp>
    </p:spTree>
    <p:extLst>
      <p:ext uri="{BB962C8B-B14F-4D97-AF65-F5344CB8AC3E}">
        <p14:creationId xmlns:p14="http://schemas.microsoft.com/office/powerpoint/2010/main" val="3683885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BB9E2E-1B0A-5543-B7C5-97A040B4D369}"/>
              </a:ext>
            </a:extLst>
          </p:cNvPr>
          <p:cNvSpPr txBox="1"/>
          <p:nvPr/>
        </p:nvSpPr>
        <p:spPr>
          <a:xfrm>
            <a:off x="1267634" y="348343"/>
            <a:ext cx="6608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Example R Studio window for an analysis in Seurat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03CAF4-92C6-CE42-9B05-9EBDC6BA5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634" y="1631393"/>
            <a:ext cx="6789337" cy="48782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FB09F4-6600-DA40-8DC9-18FC69D9C9F9}"/>
              </a:ext>
            </a:extLst>
          </p:cNvPr>
          <p:cNvSpPr txBox="1"/>
          <p:nvPr/>
        </p:nvSpPr>
        <p:spPr>
          <a:xfrm>
            <a:off x="4478702" y="3429000"/>
            <a:ext cx="38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Plots, Packages, and HELP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3E4BB0-1AF1-6F40-8EFD-AFE5A710B57D}"/>
              </a:ext>
            </a:extLst>
          </p:cNvPr>
          <p:cNvSpPr/>
          <p:nvPr/>
        </p:nvSpPr>
        <p:spPr>
          <a:xfrm>
            <a:off x="4738034" y="4339638"/>
            <a:ext cx="3318937" cy="217002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368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BB9E2E-1B0A-5543-B7C5-97A040B4D369}"/>
              </a:ext>
            </a:extLst>
          </p:cNvPr>
          <p:cNvSpPr txBox="1"/>
          <p:nvPr/>
        </p:nvSpPr>
        <p:spPr>
          <a:xfrm>
            <a:off x="1267634" y="348343"/>
            <a:ext cx="6608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Example R Studio window for an analysis in Seurat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9C7C72-E432-A041-BAA7-B1B7E53AC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434" y="1965599"/>
            <a:ext cx="7556750" cy="44455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95273A-1BF6-764F-BF6D-AE84F45D6763}"/>
              </a:ext>
            </a:extLst>
          </p:cNvPr>
          <p:cNvSpPr/>
          <p:nvPr/>
        </p:nvSpPr>
        <p:spPr>
          <a:xfrm>
            <a:off x="3449235" y="2145600"/>
            <a:ext cx="431565" cy="158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490803-5F4D-0944-B60D-0B28F0A8D339}"/>
              </a:ext>
            </a:extLst>
          </p:cNvPr>
          <p:cNvSpPr/>
          <p:nvPr/>
        </p:nvSpPr>
        <p:spPr>
          <a:xfrm>
            <a:off x="1116434" y="3630000"/>
            <a:ext cx="2332801" cy="278114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860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B633EE-EC0A-FC40-8559-7615A63E6E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07"/>
          <a:stretch/>
        </p:blipFill>
        <p:spPr>
          <a:xfrm>
            <a:off x="374077" y="1208314"/>
            <a:ext cx="8395846" cy="415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29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17049</TotalTime>
  <Words>1832</Words>
  <Application>Microsoft Macintosh PowerPoint</Application>
  <PresentationFormat>Letter Paper (8.5x11 in)</PresentationFormat>
  <Paragraphs>192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Seurat, V3 FlyOver</vt:lpstr>
      <vt:lpstr>Outline</vt:lpstr>
      <vt:lpstr>Data</vt:lpstr>
      <vt:lpstr>Data</vt:lpstr>
      <vt:lpstr>Normalization</vt:lpstr>
      <vt:lpstr>(Previous) Normalization Methods</vt:lpstr>
      <vt:lpstr>SCTransform</vt:lpstr>
      <vt:lpstr>Data Alignment and Integration</vt:lpstr>
      <vt:lpstr>Data Alignment – Seurat v2</vt:lpstr>
      <vt:lpstr>Data Alignment and Integration– Seurat v3</vt:lpstr>
      <vt:lpstr>Label Transfer – Seurat v3</vt:lpstr>
      <vt:lpstr>Transferring Labels Across Modalities</vt:lpstr>
      <vt:lpstr>Words of Warning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Diemer, Jamie (NIH/NHGRI) [E]</dc:creator>
  <cp:lastModifiedBy>Diemer, Jamie (NIH/NHGRI) [E]</cp:lastModifiedBy>
  <cp:revision>25</cp:revision>
  <dcterms:created xsi:type="dcterms:W3CDTF">2019-10-21T16:53:16Z</dcterms:created>
  <dcterms:modified xsi:type="dcterms:W3CDTF">2019-12-18T14:31:34Z</dcterms:modified>
</cp:coreProperties>
</file>